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4" r:id="rId8"/>
    <p:sldId id="265" r:id="rId9"/>
    <p:sldId id="266" r:id="rId10"/>
    <p:sldId id="267" r:id="rId11"/>
    <p:sldId id="312" r:id="rId12"/>
    <p:sldId id="313" r:id="rId13"/>
    <p:sldId id="315" r:id="rId14"/>
    <p:sldId id="316" r:id="rId15"/>
    <p:sldId id="271" r:id="rId16"/>
    <p:sldId id="317" r:id="rId17"/>
    <p:sldId id="268" r:id="rId18"/>
    <p:sldId id="290" r:id="rId19"/>
    <p:sldId id="364" r:id="rId20"/>
    <p:sldId id="272" r:id="rId21"/>
    <p:sldId id="293" r:id="rId22"/>
  </p:sldIdLst>
  <p:sldSz cx="9144000" cy="5143500"/>
  <p:notesSz cx="6858000" cy="9144000"/>
  <p:embeddedFontLst>
    <p:embeddedFont>
      <p:font typeface="Space Mono" charset="0"/>
      <p:regular r:id="rId26"/>
      <p:bold r:id="rId27"/>
      <p:italic r:id="rId28"/>
      <p:boldItalic r:id="rId29"/>
    </p:embeddedFont>
    <p:embeddedFont>
      <p:font typeface="Proxima Nova" charset="0"/>
      <p:regular r:id="rId30"/>
      <p:bold r:id="rId31"/>
      <p:italic r:id="rId32"/>
      <p:boldItalic r:id="rId33"/>
    </p:embeddedFont>
    <p:embeddedFont>
      <p:font typeface="Roboto Medium" charset="0"/>
      <p:regular r:id="rId34"/>
      <p:bold r:id="rId35"/>
      <p:italic r:id="rId36"/>
      <p:boldItalic r:id="rId37"/>
    </p:embeddedFont>
    <p:embeddedFont>
      <p:font typeface="Do Hyeon" charset="0"/>
      <p:regular r:id="rId38"/>
    </p:embeddedFont>
    <p:embeddedFont>
      <p:font typeface="Amatic SC" charset="0"/>
      <p:regular r:id="rId39"/>
      <p:bold r:id="rId40"/>
    </p:embeddedFont>
    <p:embeddedFont>
      <p:font typeface="Roboto Condensed" charset="0"/>
      <p:regular r:id="rId41"/>
      <p:bold r:id="rId42"/>
      <p:italic r:id="rId43"/>
      <p:boldItalic r:id="rId44"/>
    </p:embeddedFont>
    <p:embeddedFont>
      <p:font typeface="Proxima Nova Semibold" charset="0"/>
      <p:regular r:id="rId45"/>
      <p:bold r:id="rId46"/>
      <p:boldItalic r:id="rId47"/>
    </p:embeddedFont>
    <p:embeddedFont>
      <p:font typeface="Syncopate" charset="0"/>
      <p:regular r:id="rId48"/>
      <p:bold r:id="rId49"/>
    </p:embeddedFont>
    <p:embeddedFont>
      <p:font typeface="Oxanium Medium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8127881-DB57-417C-B506-DED3134FF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26.fntdata"/><Relationship Id="rId50" Type="http://schemas.openxmlformats.org/officeDocument/2006/relationships/font" Target="fonts/font25.fntdata"/><Relationship Id="rId5" Type="http://schemas.openxmlformats.org/officeDocument/2006/relationships/slide" Target="slides/slide2.xml"/><Relationship Id="rId49" Type="http://schemas.openxmlformats.org/officeDocument/2006/relationships/font" Target="fonts/font24.fntdata"/><Relationship Id="rId48" Type="http://schemas.openxmlformats.org/officeDocument/2006/relationships/font" Target="fonts/font23.fntdata"/><Relationship Id="rId47" Type="http://schemas.openxmlformats.org/officeDocument/2006/relationships/font" Target="fonts/font22.fntdata"/><Relationship Id="rId46" Type="http://schemas.openxmlformats.org/officeDocument/2006/relationships/font" Target="fonts/font21.fntdata"/><Relationship Id="rId45" Type="http://schemas.openxmlformats.org/officeDocument/2006/relationships/font" Target="fonts/font20.fntdata"/><Relationship Id="rId44" Type="http://schemas.openxmlformats.org/officeDocument/2006/relationships/font" Target="fonts/font19.fntdata"/><Relationship Id="rId43" Type="http://schemas.openxmlformats.org/officeDocument/2006/relationships/font" Target="fonts/font18.fntdata"/><Relationship Id="rId42" Type="http://schemas.openxmlformats.org/officeDocument/2006/relationships/font" Target="fonts/font17.fntdata"/><Relationship Id="rId41" Type="http://schemas.openxmlformats.org/officeDocument/2006/relationships/font" Target="fonts/font16.fntdata"/><Relationship Id="rId40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69b59b089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69b59b089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11de2763_0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711de2763_0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711de2763_0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711de2763_0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711de2763_0_2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711de2763_0_2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5731267d65_3_2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5731267d65_3_2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731267d65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731267d65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731267d65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731267d65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5731267d65_3_2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5731267d65_3_2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711de2763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711de2763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69b59b089_0_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69b59b089_0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3ab3b77e_1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f3ab3b77e_1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11de2763_0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711de2763_0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711de2763_0_2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711de2763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2711500"/>
            <a:ext cx="7717500" cy="118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250" y="4035575"/>
            <a:ext cx="77175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50" y="1"/>
            <a:ext cx="9143700" cy="2070897"/>
            <a:chOff x="50" y="1"/>
            <a:chExt cx="9143700" cy="2070897"/>
          </a:xfrm>
        </p:grpSpPr>
        <p:sp>
          <p:nvSpPr>
            <p:cNvPr id="13" name="Google Shape;13;p2"/>
            <p:cNvSpPr/>
            <p:nvPr/>
          </p:nvSpPr>
          <p:spPr>
            <a:xfrm>
              <a:off x="50" y="1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" y="1839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" y="1455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" y="1071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" y="687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1"/>
          <p:cNvSpPr/>
          <p:nvPr/>
        </p:nvSpPr>
        <p:spPr>
          <a:xfrm>
            <a:off x="100" y="4308400"/>
            <a:ext cx="9144000" cy="44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1"/>
          <p:cNvSpPr txBox="1"/>
          <p:nvPr>
            <p:ph type="title" hasCustomPrompt="1"/>
          </p:nvPr>
        </p:nvSpPr>
        <p:spPr>
          <a:xfrm>
            <a:off x="2404450" y="1545400"/>
            <a:ext cx="4335000" cy="122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type="subTitle" idx="1"/>
          </p:nvPr>
        </p:nvSpPr>
        <p:spPr>
          <a:xfrm flipH="1">
            <a:off x="2404550" y="2924250"/>
            <a:ext cx="4335000" cy="4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3"/>
          <p:cNvSpPr txBox="1"/>
          <p:nvPr>
            <p:ph type="title" hasCustomPrompt="1"/>
          </p:nvPr>
        </p:nvSpPr>
        <p:spPr>
          <a:xfrm>
            <a:off x="713226" y="197427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type="title" idx="2" hasCustomPrompt="1"/>
          </p:nvPr>
        </p:nvSpPr>
        <p:spPr>
          <a:xfrm>
            <a:off x="713226" y="252200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type="title" idx="3" hasCustomPrompt="1"/>
          </p:nvPr>
        </p:nvSpPr>
        <p:spPr>
          <a:xfrm>
            <a:off x="713229" y="361745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type="title" idx="4" hasCustomPrompt="1"/>
          </p:nvPr>
        </p:nvSpPr>
        <p:spPr>
          <a:xfrm>
            <a:off x="713225" y="416517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type="subTitle" idx="1"/>
          </p:nvPr>
        </p:nvSpPr>
        <p:spPr>
          <a:xfrm>
            <a:off x="1485725" y="3617485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type="subTitle" idx="5"/>
          </p:nvPr>
        </p:nvSpPr>
        <p:spPr>
          <a:xfrm>
            <a:off x="1485725" y="4165219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type="subTitle" idx="6"/>
          </p:nvPr>
        </p:nvSpPr>
        <p:spPr>
          <a:xfrm>
            <a:off x="4766225" y="361747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subTitle" idx="7"/>
          </p:nvPr>
        </p:nvSpPr>
        <p:spPr>
          <a:xfrm>
            <a:off x="4766225" y="416520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subTitle" idx="8"/>
          </p:nvPr>
        </p:nvSpPr>
        <p:spPr>
          <a:xfrm>
            <a:off x="1485725" y="1974284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9"/>
          </p:nvPr>
        </p:nvSpPr>
        <p:spPr>
          <a:xfrm>
            <a:off x="1485725" y="2522018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type="subTitle" idx="13"/>
          </p:nvPr>
        </p:nvSpPr>
        <p:spPr>
          <a:xfrm>
            <a:off x="4766225" y="197428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14"/>
          </p:nvPr>
        </p:nvSpPr>
        <p:spPr>
          <a:xfrm>
            <a:off x="4766225" y="252201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title" idx="15" hasCustomPrompt="1"/>
          </p:nvPr>
        </p:nvSpPr>
        <p:spPr>
          <a:xfrm>
            <a:off x="713226" y="142655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type="title" idx="16" hasCustomPrompt="1"/>
          </p:nvPr>
        </p:nvSpPr>
        <p:spPr>
          <a:xfrm>
            <a:off x="713226" y="306972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17"/>
          </p:nvPr>
        </p:nvSpPr>
        <p:spPr>
          <a:xfrm>
            <a:off x="1485725" y="3069751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18"/>
          </p:nvPr>
        </p:nvSpPr>
        <p:spPr>
          <a:xfrm>
            <a:off x="4766225" y="306974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subTitle" idx="19"/>
          </p:nvPr>
        </p:nvSpPr>
        <p:spPr>
          <a:xfrm>
            <a:off x="1485725" y="1426550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subTitle" idx="20"/>
          </p:nvPr>
        </p:nvSpPr>
        <p:spPr>
          <a:xfrm>
            <a:off x="4766225" y="142655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4"/>
          <p:cNvSpPr/>
          <p:nvPr/>
        </p:nvSpPr>
        <p:spPr>
          <a:xfrm>
            <a:off x="50" y="4146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4"/>
          <p:cNvSpPr/>
          <p:nvPr/>
        </p:nvSpPr>
        <p:spPr>
          <a:xfrm>
            <a:off x="50" y="4530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2805300" y="3185150"/>
            <a:ext cx="3533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88" name="Google Shape;88;p14"/>
          <p:cNvSpPr txBox="1"/>
          <p:nvPr>
            <p:ph type="subTitle" idx="1"/>
          </p:nvPr>
        </p:nvSpPr>
        <p:spPr>
          <a:xfrm>
            <a:off x="1522800" y="1169450"/>
            <a:ext cx="6098400" cy="17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 flipH="1">
            <a:off x="375" y="4527898"/>
            <a:ext cx="9143700" cy="615600"/>
            <a:chOff x="50" y="4527898"/>
            <a:chExt cx="9143700" cy="615600"/>
          </a:xfrm>
        </p:grpSpPr>
        <p:sp>
          <p:nvSpPr>
            <p:cNvPr id="91" name="Google Shape;91;p15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0" y="4527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5"/>
          <p:cNvSpPr txBox="1"/>
          <p:nvPr>
            <p:ph type="title" idx="2" hasCustomPrompt="1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9"/>
          <p:cNvSpPr/>
          <p:nvPr/>
        </p:nvSpPr>
        <p:spPr>
          <a:xfrm>
            <a:off x="50" y="4527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50" y="4527898"/>
            <a:ext cx="9143700" cy="615600"/>
            <a:chOff x="50" y="4527898"/>
            <a:chExt cx="9143700" cy="615600"/>
          </a:xfrm>
        </p:grpSpPr>
        <p:sp>
          <p:nvSpPr>
            <p:cNvPr id="20" name="Google Shape;20;p3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" y="4527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type="title" idx="2" hasCustomPrompt="1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713225" y="3837888"/>
            <a:ext cx="5379300" cy="534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9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subTitle" idx="1"/>
          </p:nvPr>
        </p:nvSpPr>
        <p:spPr>
          <a:xfrm>
            <a:off x="713225" y="1559487"/>
            <a:ext cx="45339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type="title" hasCustomPrompt="1"/>
          </p:nvPr>
        </p:nvSpPr>
        <p:spPr>
          <a:xfrm>
            <a:off x="713225" y="2030912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type="subTitle" idx="2"/>
          </p:nvPr>
        </p:nvSpPr>
        <p:spPr>
          <a:xfrm>
            <a:off x="713225" y="2794788"/>
            <a:ext cx="45339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type="title" idx="3" hasCustomPrompt="1"/>
          </p:nvPr>
        </p:nvSpPr>
        <p:spPr>
          <a:xfrm>
            <a:off x="713225" y="802313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type="title" idx="4" hasCustomPrompt="1"/>
          </p:nvPr>
        </p:nvSpPr>
        <p:spPr>
          <a:xfrm>
            <a:off x="713225" y="3259512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/>
          <p:nvPr>
            <p:ph type="subTitle" idx="5"/>
          </p:nvPr>
        </p:nvSpPr>
        <p:spPr>
          <a:xfrm>
            <a:off x="713225" y="4025588"/>
            <a:ext cx="45339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50" y="4537382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24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4"/>
          <p:cNvSpPr txBox="1"/>
          <p:nvPr>
            <p:ph type="title" hasCustomPrompt="1"/>
          </p:nvPr>
        </p:nvSpPr>
        <p:spPr>
          <a:xfrm>
            <a:off x="1190676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4"/>
          <p:cNvSpPr txBox="1"/>
          <p:nvPr>
            <p:ph type="title" idx="2" hasCustomPrompt="1"/>
          </p:nvPr>
        </p:nvSpPr>
        <p:spPr>
          <a:xfrm>
            <a:off x="4013125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4"/>
          <p:cNvSpPr txBox="1"/>
          <p:nvPr>
            <p:ph type="title" idx="3" hasCustomPrompt="1"/>
          </p:nvPr>
        </p:nvSpPr>
        <p:spPr>
          <a:xfrm>
            <a:off x="6835600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/>
          <p:nvPr>
            <p:ph type="subTitle" idx="1"/>
          </p:nvPr>
        </p:nvSpPr>
        <p:spPr>
          <a:xfrm>
            <a:off x="713226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type="subTitle" idx="4"/>
          </p:nvPr>
        </p:nvSpPr>
        <p:spPr>
          <a:xfrm>
            <a:off x="3535675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type="subTitle" idx="5"/>
          </p:nvPr>
        </p:nvSpPr>
        <p:spPr>
          <a:xfrm>
            <a:off x="6358150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type="subTitle" idx="6"/>
          </p:nvPr>
        </p:nvSpPr>
        <p:spPr>
          <a:xfrm>
            <a:off x="713226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type="subTitle" idx="7"/>
          </p:nvPr>
        </p:nvSpPr>
        <p:spPr>
          <a:xfrm>
            <a:off x="3535688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type="subTitle" idx="8"/>
          </p:nvPr>
        </p:nvSpPr>
        <p:spPr>
          <a:xfrm>
            <a:off x="6358150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type="title" idx="9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751875" y="1403775"/>
            <a:ext cx="36402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type="subTitle" idx="1"/>
          </p:nvPr>
        </p:nvSpPr>
        <p:spPr>
          <a:xfrm>
            <a:off x="2752062" y="2608788"/>
            <a:ext cx="36402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6"/>
          <p:cNvSpPr txBox="1"/>
          <p:nvPr>
            <p:ph type="subTitle" idx="1"/>
          </p:nvPr>
        </p:nvSpPr>
        <p:spPr>
          <a:xfrm flipH="1">
            <a:off x="2109275" y="4002650"/>
            <a:ext cx="4925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7"/>
          <p:cNvSpPr txBox="1"/>
          <p:nvPr>
            <p:ph type="subTitle" idx="1"/>
          </p:nvPr>
        </p:nvSpPr>
        <p:spPr>
          <a:xfrm flipH="1">
            <a:off x="2252700" y="4002650"/>
            <a:ext cx="463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713225" y="539125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8"/>
          <p:cNvSpPr txBox="1"/>
          <p:nvPr>
            <p:ph type="subTitle" idx="1"/>
          </p:nvPr>
        </p:nvSpPr>
        <p:spPr>
          <a:xfrm flipH="1">
            <a:off x="2256750" y="4002650"/>
            <a:ext cx="4630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713225" y="539125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body" idx="1"/>
          </p:nvPr>
        </p:nvSpPr>
        <p:spPr>
          <a:xfrm>
            <a:off x="713225" y="1152400"/>
            <a:ext cx="46884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9pPr>
          </a:lstStyle>
          <a:p/>
        </p:txBody>
      </p:sp>
      <p:sp>
        <p:nvSpPr>
          <p:cNvPr id="157" name="Google Shape;157;p29"/>
          <p:cNvSpPr/>
          <p:nvPr/>
        </p:nvSpPr>
        <p:spPr>
          <a:xfrm>
            <a:off x="1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188" y="4935735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30"/>
          <p:cNvSpPr/>
          <p:nvPr/>
        </p:nvSpPr>
        <p:spPr>
          <a:xfrm>
            <a:off x="188" y="4573635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232513" y="2571738"/>
            <a:ext cx="66789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type="subTitle" idx="1"/>
          </p:nvPr>
        </p:nvSpPr>
        <p:spPr>
          <a:xfrm>
            <a:off x="1232588" y="3751038"/>
            <a:ext cx="66789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1788375"/>
            <a:ext cx="3849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713225" y="3016875"/>
            <a:ext cx="3849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subTitle" idx="1"/>
          </p:nvPr>
        </p:nvSpPr>
        <p:spPr>
          <a:xfrm>
            <a:off x="713281" y="166642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type="subTitle" idx="2"/>
          </p:nvPr>
        </p:nvSpPr>
        <p:spPr>
          <a:xfrm>
            <a:off x="713255" y="351397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type="subTitle" idx="3"/>
          </p:nvPr>
        </p:nvSpPr>
        <p:spPr>
          <a:xfrm>
            <a:off x="713299" y="2315328"/>
            <a:ext cx="37566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type="subTitle" idx="4"/>
          </p:nvPr>
        </p:nvSpPr>
        <p:spPr>
          <a:xfrm>
            <a:off x="713225" y="2983575"/>
            <a:ext cx="37566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type="subTitle" idx="1"/>
          </p:nvPr>
        </p:nvSpPr>
        <p:spPr>
          <a:xfrm>
            <a:off x="713228" y="3889558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type="subTitle" idx="2"/>
          </p:nvPr>
        </p:nvSpPr>
        <p:spPr>
          <a:xfrm>
            <a:off x="713228" y="3395282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type="subTitle" idx="3"/>
          </p:nvPr>
        </p:nvSpPr>
        <p:spPr>
          <a:xfrm>
            <a:off x="5816125" y="3889550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type="subTitle" idx="4"/>
          </p:nvPr>
        </p:nvSpPr>
        <p:spPr>
          <a:xfrm flipH="1">
            <a:off x="5816125" y="3395276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77" name="Google Shape;177;p3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3"/>
          <p:cNvGrpSpPr/>
          <p:nvPr/>
        </p:nvGrpSpPr>
        <p:grpSpPr>
          <a:xfrm>
            <a:off x="-13200" y="4521975"/>
            <a:ext cx="9170400" cy="621523"/>
            <a:chOff x="-13200" y="4521975"/>
            <a:chExt cx="9170400" cy="621523"/>
          </a:xfrm>
        </p:grpSpPr>
        <p:sp>
          <p:nvSpPr>
            <p:cNvPr id="180" name="Google Shape;180;p33"/>
            <p:cNvSpPr/>
            <p:nvPr/>
          </p:nvSpPr>
          <p:spPr>
            <a:xfrm rot="10800000" flipH="1">
              <a:off x="-13200" y="4521975"/>
              <a:ext cx="91704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2" name="Google Shape;182;p3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type="subTitle" idx="1"/>
          </p:nvPr>
        </p:nvSpPr>
        <p:spPr>
          <a:xfrm>
            <a:off x="713225" y="2298975"/>
            <a:ext cx="3405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type="subTitle" idx="2"/>
          </p:nvPr>
        </p:nvSpPr>
        <p:spPr>
          <a:xfrm flipH="1">
            <a:off x="5025375" y="2298975"/>
            <a:ext cx="3405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type="body" idx="3"/>
          </p:nvPr>
        </p:nvSpPr>
        <p:spPr>
          <a:xfrm>
            <a:off x="713225" y="2998575"/>
            <a:ext cx="34056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type="body" idx="4"/>
          </p:nvPr>
        </p:nvSpPr>
        <p:spPr>
          <a:xfrm>
            <a:off x="5025075" y="2998576"/>
            <a:ext cx="34053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type="subTitle" idx="1"/>
          </p:nvPr>
        </p:nvSpPr>
        <p:spPr>
          <a:xfrm>
            <a:off x="713238" y="1888825"/>
            <a:ext cx="35100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type="subTitle" idx="2"/>
          </p:nvPr>
        </p:nvSpPr>
        <p:spPr>
          <a:xfrm>
            <a:off x="4920763" y="1888804"/>
            <a:ext cx="35100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1" name="Google Shape;191;p34"/>
          <p:cNvGrpSpPr/>
          <p:nvPr/>
        </p:nvGrpSpPr>
        <p:grpSpPr>
          <a:xfrm>
            <a:off x="50" y="4704548"/>
            <a:ext cx="9144025" cy="438950"/>
            <a:chOff x="50" y="4704548"/>
            <a:chExt cx="9144025" cy="438950"/>
          </a:xfrm>
        </p:grpSpPr>
        <p:sp>
          <p:nvSpPr>
            <p:cNvPr id="192" name="Google Shape;192;p34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34"/>
            <p:cNvSpPr/>
            <p:nvPr/>
          </p:nvSpPr>
          <p:spPr>
            <a:xfrm flipH="1">
              <a:off x="375" y="4704548"/>
              <a:ext cx="9143700" cy="5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35"/>
          <p:cNvSpPr txBox="1"/>
          <p:nvPr>
            <p:ph type="body" idx="1"/>
          </p:nvPr>
        </p:nvSpPr>
        <p:spPr>
          <a:xfrm>
            <a:off x="713250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type="body" idx="2"/>
          </p:nvPr>
        </p:nvSpPr>
        <p:spPr>
          <a:xfrm>
            <a:off x="3544900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type="body" idx="3"/>
          </p:nvPr>
        </p:nvSpPr>
        <p:spPr>
          <a:xfrm>
            <a:off x="6376375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type="subTitle" idx="4"/>
          </p:nvPr>
        </p:nvSpPr>
        <p:spPr>
          <a:xfrm>
            <a:off x="713275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type="subTitle" idx="5"/>
          </p:nvPr>
        </p:nvSpPr>
        <p:spPr>
          <a:xfrm>
            <a:off x="3544800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type="subTitle" idx="6"/>
          </p:nvPr>
        </p:nvSpPr>
        <p:spPr>
          <a:xfrm>
            <a:off x="6376325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type="subTitle" idx="1"/>
          </p:nvPr>
        </p:nvSpPr>
        <p:spPr>
          <a:xfrm>
            <a:off x="713621" y="198095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type="subTitle" idx="2"/>
          </p:nvPr>
        </p:nvSpPr>
        <p:spPr>
          <a:xfrm>
            <a:off x="713621" y="2730325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type="subTitle" idx="3"/>
          </p:nvPr>
        </p:nvSpPr>
        <p:spPr>
          <a:xfrm>
            <a:off x="713621" y="347970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type="subTitle" idx="4"/>
          </p:nvPr>
        </p:nvSpPr>
        <p:spPr>
          <a:xfrm>
            <a:off x="703401" y="4229075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type="subTitle" idx="5"/>
          </p:nvPr>
        </p:nvSpPr>
        <p:spPr>
          <a:xfrm>
            <a:off x="713621" y="168440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type="subTitle" idx="6"/>
          </p:nvPr>
        </p:nvSpPr>
        <p:spPr>
          <a:xfrm>
            <a:off x="713621" y="2433603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type="subTitle" idx="7"/>
          </p:nvPr>
        </p:nvSpPr>
        <p:spPr>
          <a:xfrm>
            <a:off x="713621" y="3182806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type="subTitle" idx="8"/>
          </p:nvPr>
        </p:nvSpPr>
        <p:spPr>
          <a:xfrm>
            <a:off x="703401" y="3932009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3" name="Google Shape;213;p3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37"/>
          <p:cNvSpPr txBox="1"/>
          <p:nvPr>
            <p:ph type="subTitle" idx="1"/>
          </p:nvPr>
        </p:nvSpPr>
        <p:spPr>
          <a:xfrm>
            <a:off x="713211" y="407937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type="subTitle" idx="2"/>
          </p:nvPr>
        </p:nvSpPr>
        <p:spPr>
          <a:xfrm>
            <a:off x="5193040" y="1783373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type="subTitle" idx="3"/>
          </p:nvPr>
        </p:nvSpPr>
        <p:spPr>
          <a:xfrm>
            <a:off x="5193232" y="134597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type="subTitle" idx="4"/>
          </p:nvPr>
        </p:nvSpPr>
        <p:spPr>
          <a:xfrm>
            <a:off x="713249" y="3641963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0" name="Google Shape;220;p37"/>
          <p:cNvSpPr txBox="1"/>
          <p:nvPr>
            <p:ph type="subTitle" idx="5"/>
          </p:nvPr>
        </p:nvSpPr>
        <p:spPr>
          <a:xfrm>
            <a:off x="713215" y="1783367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type="subTitle" idx="6"/>
          </p:nvPr>
        </p:nvSpPr>
        <p:spPr>
          <a:xfrm flipH="1">
            <a:off x="713348" y="134597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type="subTitle" idx="7"/>
          </p:nvPr>
        </p:nvSpPr>
        <p:spPr>
          <a:xfrm>
            <a:off x="5193039" y="407937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type="subTitle" idx="8"/>
          </p:nvPr>
        </p:nvSpPr>
        <p:spPr>
          <a:xfrm>
            <a:off x="5193125" y="3641980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type="subTitle" idx="9"/>
          </p:nvPr>
        </p:nvSpPr>
        <p:spPr>
          <a:xfrm>
            <a:off x="713315" y="2931371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type="subTitle" idx="13"/>
          </p:nvPr>
        </p:nvSpPr>
        <p:spPr>
          <a:xfrm>
            <a:off x="713225" y="2494002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type="subTitle" idx="14"/>
          </p:nvPr>
        </p:nvSpPr>
        <p:spPr>
          <a:xfrm>
            <a:off x="5193140" y="2931399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subTitle" idx="15"/>
          </p:nvPr>
        </p:nvSpPr>
        <p:spPr>
          <a:xfrm>
            <a:off x="5193075" y="2494008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0" y="539500"/>
            <a:ext cx="3858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subTitle" idx="1"/>
          </p:nvPr>
        </p:nvSpPr>
        <p:spPr>
          <a:xfrm>
            <a:off x="713362" y="1321075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1" name="Google Shape;231;p38"/>
          <p:cNvSpPr txBox="1"/>
          <p:nvPr>
            <p:ph type="subTitle" idx="2"/>
          </p:nvPr>
        </p:nvSpPr>
        <p:spPr>
          <a:xfrm flipH="1">
            <a:off x="713472" y="1585700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type="subTitle" idx="3"/>
          </p:nvPr>
        </p:nvSpPr>
        <p:spPr>
          <a:xfrm>
            <a:off x="713362" y="2162010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subTitle" idx="4"/>
          </p:nvPr>
        </p:nvSpPr>
        <p:spPr>
          <a:xfrm flipH="1">
            <a:off x="713396" y="2426624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type="subTitle" idx="5"/>
          </p:nvPr>
        </p:nvSpPr>
        <p:spPr>
          <a:xfrm>
            <a:off x="713362" y="3002920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type="subTitle" idx="6"/>
          </p:nvPr>
        </p:nvSpPr>
        <p:spPr>
          <a:xfrm flipH="1">
            <a:off x="713217" y="3267560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type="subTitle" idx="7"/>
          </p:nvPr>
        </p:nvSpPr>
        <p:spPr>
          <a:xfrm>
            <a:off x="714040" y="3843854"/>
            <a:ext cx="37002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subTitle" idx="8"/>
          </p:nvPr>
        </p:nvSpPr>
        <p:spPr>
          <a:xfrm flipH="1">
            <a:off x="714186" y="4108476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type="subTitle" idx="9"/>
          </p:nvPr>
        </p:nvSpPr>
        <p:spPr>
          <a:xfrm>
            <a:off x="4729983" y="1321075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type="subTitle" idx="13"/>
          </p:nvPr>
        </p:nvSpPr>
        <p:spPr>
          <a:xfrm flipH="1">
            <a:off x="4729703" y="1585700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8"/>
          <p:cNvSpPr txBox="1"/>
          <p:nvPr>
            <p:ph type="subTitle" idx="14"/>
          </p:nvPr>
        </p:nvSpPr>
        <p:spPr>
          <a:xfrm>
            <a:off x="4729983" y="2162000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type="subTitle" idx="15"/>
          </p:nvPr>
        </p:nvSpPr>
        <p:spPr>
          <a:xfrm flipH="1">
            <a:off x="4729703" y="2426625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type="subTitle" idx="16"/>
          </p:nvPr>
        </p:nvSpPr>
        <p:spPr>
          <a:xfrm>
            <a:off x="4729983" y="3002925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type="subTitle" idx="17"/>
          </p:nvPr>
        </p:nvSpPr>
        <p:spPr>
          <a:xfrm flipH="1">
            <a:off x="4729703" y="3267550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type="subTitle" idx="18"/>
          </p:nvPr>
        </p:nvSpPr>
        <p:spPr>
          <a:xfrm>
            <a:off x="4729163" y="3843850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6" name="Google Shape;246;p38"/>
          <p:cNvSpPr txBox="1"/>
          <p:nvPr>
            <p:ph type="subTitle" idx="19"/>
          </p:nvPr>
        </p:nvSpPr>
        <p:spPr>
          <a:xfrm flipH="1">
            <a:off x="4729039" y="4108475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9"/>
          <p:cNvGrpSpPr/>
          <p:nvPr/>
        </p:nvGrpSpPr>
        <p:grpSpPr>
          <a:xfrm>
            <a:off x="50" y="1"/>
            <a:ext cx="9143700" cy="5143497"/>
            <a:chOff x="50" y="1"/>
            <a:chExt cx="9143700" cy="5143497"/>
          </a:xfrm>
        </p:grpSpPr>
        <p:grpSp>
          <p:nvGrpSpPr>
            <p:cNvPr id="250" name="Google Shape;250;p39"/>
            <p:cNvGrpSpPr/>
            <p:nvPr/>
          </p:nvGrpSpPr>
          <p:grpSpPr>
            <a:xfrm rot="10800000" flipH="1">
              <a:off x="50" y="1"/>
              <a:ext cx="9143700" cy="2070897"/>
              <a:chOff x="50" y="1"/>
              <a:chExt cx="9143700" cy="2070897"/>
            </a:xfrm>
          </p:grpSpPr>
          <p:sp>
            <p:nvSpPr>
              <p:cNvPr id="251" name="Google Shape;251;p39"/>
              <p:cNvSpPr/>
              <p:nvPr/>
            </p:nvSpPr>
            <p:spPr>
              <a:xfrm>
                <a:off x="50" y="1839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50" y="1"/>
                <a:ext cx="9143700" cy="53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50" y="1455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50" y="1071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50" y="687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56" name="Google Shape;256;p39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7" name="Google Shape;257;p39"/>
          <p:cNvSpPr txBox="1"/>
          <p:nvPr>
            <p:ph type="ctrTitle"/>
          </p:nvPr>
        </p:nvSpPr>
        <p:spPr>
          <a:xfrm>
            <a:off x="713350" y="2215950"/>
            <a:ext cx="3858600" cy="9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8" name="Google Shape;258;p39"/>
          <p:cNvSpPr txBox="1"/>
          <p:nvPr>
            <p:ph type="subTitle" idx="1"/>
          </p:nvPr>
        </p:nvSpPr>
        <p:spPr>
          <a:xfrm>
            <a:off x="713225" y="3174600"/>
            <a:ext cx="38586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39"/>
          <p:cNvSpPr txBox="1"/>
          <p:nvPr/>
        </p:nvSpPr>
        <p:spPr>
          <a:xfrm>
            <a:off x="4572000" y="3851775"/>
            <a:ext cx="38586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CREDITS: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 This presentation template was created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2"/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and includes icons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3"/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and infographics &amp; images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4"/>
              </a:rPr>
              <a:t>Freepik</a:t>
            </a:r>
            <a:endParaRPr sz="1100" b="1">
              <a:solidFill>
                <a:schemeClr val="dk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0"/>
          <p:cNvGrpSpPr/>
          <p:nvPr/>
        </p:nvGrpSpPr>
        <p:grpSpPr>
          <a:xfrm>
            <a:off x="150" y="1"/>
            <a:ext cx="9143700" cy="5143497"/>
            <a:chOff x="150" y="1"/>
            <a:chExt cx="9143700" cy="5143497"/>
          </a:xfrm>
        </p:grpSpPr>
        <p:grpSp>
          <p:nvGrpSpPr>
            <p:cNvPr id="262" name="Google Shape;262;p40"/>
            <p:cNvGrpSpPr/>
            <p:nvPr/>
          </p:nvGrpSpPr>
          <p:grpSpPr>
            <a:xfrm rot="10800000" flipH="1">
              <a:off x="150" y="3072601"/>
              <a:ext cx="9143700" cy="2070897"/>
              <a:chOff x="50" y="1"/>
              <a:chExt cx="9143700" cy="2070897"/>
            </a:xfrm>
          </p:grpSpPr>
          <p:sp>
            <p:nvSpPr>
              <p:cNvPr id="263" name="Google Shape;263;p40"/>
              <p:cNvSpPr/>
              <p:nvPr/>
            </p:nvSpPr>
            <p:spPr>
              <a:xfrm>
                <a:off x="50" y="1839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40"/>
              <p:cNvSpPr/>
              <p:nvPr/>
            </p:nvSpPr>
            <p:spPr>
              <a:xfrm>
                <a:off x="50" y="1"/>
                <a:ext cx="9143700" cy="53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40"/>
              <p:cNvSpPr/>
              <p:nvPr/>
            </p:nvSpPr>
            <p:spPr>
              <a:xfrm>
                <a:off x="50" y="1455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40"/>
              <p:cNvSpPr/>
              <p:nvPr/>
            </p:nvSpPr>
            <p:spPr>
              <a:xfrm>
                <a:off x="50" y="1071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40"/>
              <p:cNvSpPr/>
              <p:nvPr/>
            </p:nvSpPr>
            <p:spPr>
              <a:xfrm>
                <a:off x="50" y="687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68" name="Google Shape;268;p40"/>
            <p:cNvSpPr/>
            <p:nvPr/>
          </p:nvSpPr>
          <p:spPr>
            <a:xfrm rot="10800000" flipH="1">
              <a:off x="150" y="1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13213" y="1644425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ubTitle" idx="1"/>
          </p:nvPr>
        </p:nvSpPr>
        <p:spPr>
          <a:xfrm>
            <a:off x="713163" y="3168775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2"/>
          </p:nvPr>
        </p:nvSpPr>
        <p:spPr>
          <a:xfrm>
            <a:off x="4720438" y="3168796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 idx="3"/>
          </p:nvPr>
        </p:nvSpPr>
        <p:spPr>
          <a:xfrm>
            <a:off x="4720438" y="1644425"/>
            <a:ext cx="3710400" cy="102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1"/>
          <p:cNvGrpSpPr/>
          <p:nvPr/>
        </p:nvGrpSpPr>
        <p:grpSpPr>
          <a:xfrm>
            <a:off x="50" y="1"/>
            <a:ext cx="9143800" cy="5143497"/>
            <a:chOff x="50" y="1"/>
            <a:chExt cx="9143800" cy="5143497"/>
          </a:xfrm>
        </p:grpSpPr>
        <p:sp>
          <p:nvSpPr>
            <p:cNvPr id="271" name="Google Shape;271;p41"/>
            <p:cNvSpPr/>
            <p:nvPr/>
          </p:nvSpPr>
          <p:spPr>
            <a:xfrm>
              <a:off x="150" y="1839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150" y="1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150" y="1455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150" y="1071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150" y="687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50" y="-2"/>
            <a:ext cx="9143700" cy="5143500"/>
            <a:chOff x="50" y="-2"/>
            <a:chExt cx="9143700" cy="5143500"/>
          </a:xfrm>
        </p:grpSpPr>
        <p:sp>
          <p:nvSpPr>
            <p:cNvPr id="39" name="Google Shape;39;p7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0" y="-2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713225" y="1716225"/>
            <a:ext cx="4319700" cy="22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rot="10800000">
            <a:off x="200" y="4439973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8"/>
          <p:cNvSpPr/>
          <p:nvPr/>
        </p:nvSpPr>
        <p:spPr>
          <a:xfrm rot="10800000">
            <a:off x="200" y="4870798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8"/>
          <p:cNvSpPr/>
          <p:nvPr/>
        </p:nvSpPr>
        <p:spPr>
          <a:xfrm rot="10800000">
            <a:off x="200" y="-2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1815525" y="1303375"/>
            <a:ext cx="5513100" cy="24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1882350" y="965525"/>
            <a:ext cx="5379300" cy="79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type="subTitle" idx="1"/>
          </p:nvPr>
        </p:nvSpPr>
        <p:spPr>
          <a:xfrm>
            <a:off x="1882350" y="1843425"/>
            <a:ext cx="53793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1" name="Google Shape;51;p9"/>
          <p:cNvGrpSpPr/>
          <p:nvPr/>
        </p:nvGrpSpPr>
        <p:grpSpPr>
          <a:xfrm>
            <a:off x="50" y="4224601"/>
            <a:ext cx="9143700" cy="918897"/>
            <a:chOff x="50" y="4224601"/>
            <a:chExt cx="9143700" cy="918897"/>
          </a:xfrm>
        </p:grpSpPr>
        <p:sp>
          <p:nvSpPr>
            <p:cNvPr id="52" name="Google Shape;52;p9"/>
            <p:cNvSpPr/>
            <p:nvPr/>
          </p:nvSpPr>
          <p:spPr>
            <a:xfrm rot="10800000" flipH="1">
              <a:off x="50" y="4608598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9"/>
            <p:cNvSpPr/>
            <p:nvPr/>
          </p:nvSpPr>
          <p:spPr>
            <a:xfrm rot="10800000" flipH="1">
              <a:off x="50" y="4224601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body" idx="1"/>
          </p:nvPr>
        </p:nvSpPr>
        <p:spPr>
          <a:xfrm>
            <a:off x="1417500" y="3459725"/>
            <a:ext cx="63090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GIF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GIF"/><Relationship Id="rId1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2.GIF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hyperlink" Target="https://github.com/Manthee1/Wave-Function-Collapse-Artic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5"/>
          <p:cNvCxnSpPr/>
          <p:nvPr/>
        </p:nvCxnSpPr>
        <p:spPr>
          <a:xfrm>
            <a:off x="-18865" y="42998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45"/>
          <p:cNvSpPr txBox="1"/>
          <p:nvPr>
            <p:ph type="ctrTitle"/>
          </p:nvPr>
        </p:nvSpPr>
        <p:spPr>
          <a:xfrm>
            <a:off x="713250" y="2711500"/>
            <a:ext cx="77175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 Function Collapse Algorithm</a:t>
            </a:r>
            <a:endParaRPr lang="en-GB"/>
          </a:p>
        </p:txBody>
      </p:sp>
      <p:sp>
        <p:nvSpPr>
          <p:cNvPr id="4" name="Text Box 3"/>
          <p:cNvSpPr txBox="1"/>
          <p:nvPr/>
        </p:nvSpPr>
        <p:spPr>
          <a:xfrm>
            <a:off x="2427605" y="2427605"/>
            <a:ext cx="4288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Procedural Game Content Generation Using the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ROAD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road_til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2988945"/>
            <a:ext cx="3654425" cy="61023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403985" y="154495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Input: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244465" y="149161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Output: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pic>
        <p:nvPicPr>
          <p:cNvPr id="24" name="Picture 23" descr="screencap-1-2022-11-26_18.2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851660"/>
            <a:ext cx="2875915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CIRCUIT BOARD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screencap-1-2022-11-26_18.40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1419225"/>
            <a:ext cx="2989580" cy="2998470"/>
          </a:xfrm>
          <a:prstGeom prst="rect">
            <a:avLst/>
          </a:prstGeom>
        </p:spPr>
      </p:pic>
      <p:pic>
        <p:nvPicPr>
          <p:cNvPr id="2" name="Picture 1" descr="screencap-1-2022-11-26_18.43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5" y="1432560"/>
            <a:ext cx="2985135" cy="29851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80565" y="4443730"/>
            <a:ext cx="611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30x30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91250" y="4443730"/>
            <a:ext cx="611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50x50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55"/>
          <p:cNvGrpSpPr/>
          <p:nvPr/>
        </p:nvGrpSpPr>
        <p:grpSpPr>
          <a:xfrm flipH="1">
            <a:off x="0" y="1403775"/>
            <a:ext cx="9144125" cy="855300"/>
            <a:chOff x="0" y="1403775"/>
            <a:chExt cx="9144125" cy="855300"/>
          </a:xfrm>
        </p:grpSpPr>
        <p:sp>
          <p:nvSpPr>
            <p:cNvPr id="409" name="Google Shape;409;p55"/>
            <p:cNvSpPr/>
            <p:nvPr/>
          </p:nvSpPr>
          <p:spPr>
            <a:xfrm>
              <a:off x="0" y="1403775"/>
              <a:ext cx="713400" cy="85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2626325" y="1403775"/>
              <a:ext cx="6517800" cy="8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11" name="Google Shape;411;p55"/>
          <p:cNvCxnSpPr/>
          <p:nvPr/>
        </p:nvCxnSpPr>
        <p:spPr>
          <a:xfrm>
            <a:off x="-19500" y="38379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413" name="Google Shape;413;p55"/>
          <p:cNvSpPr txBox="1"/>
          <p:nvPr>
            <p:ph type="title" idx="2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sp>
        <p:nvSpPr>
          <p:cNvPr id="414" name="Google Shape;414;p5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or Improvments</a:t>
            </a:r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type="title"/>
          </p:nvPr>
        </p:nvSpPr>
        <p:spPr>
          <a:xfrm>
            <a:off x="467995" y="538865"/>
            <a:ext cx="385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508" name="Google Shape;508;p60"/>
          <p:cNvSpPr txBox="1"/>
          <p:nvPr>
            <p:ph type="subTitle" idx="1"/>
          </p:nvPr>
        </p:nvSpPr>
        <p:spPr>
          <a:xfrm>
            <a:off x="5220441" y="230391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???</a:t>
            </a:r>
            <a:endParaRPr lang="en-US" altLang="en-GB"/>
          </a:p>
        </p:txBody>
      </p:sp>
      <p:sp>
        <p:nvSpPr>
          <p:cNvPr id="509" name="Google Shape;509;p60"/>
          <p:cNvSpPr txBox="1"/>
          <p:nvPr>
            <p:ph type="subTitle" idx="2"/>
          </p:nvPr>
        </p:nvSpPr>
        <p:spPr>
          <a:xfrm>
            <a:off x="5072390" y="3514383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</a:t>
            </a:r>
            <a:r>
              <a:rPr lang="en-GB"/>
              <a:t>ore constraints making the output seem more Human-Design</a:t>
            </a:r>
            <a:r>
              <a:rPr lang="en-US" altLang="en-GB"/>
              <a:t>ed</a:t>
            </a:r>
            <a:endParaRPr lang="en-US" altLang="en-GB"/>
          </a:p>
        </p:txBody>
      </p:sp>
      <p:sp>
        <p:nvSpPr>
          <p:cNvPr id="510" name="Google Shape;510;p60"/>
          <p:cNvSpPr txBox="1"/>
          <p:nvPr>
            <p:ph type="subTitle" idx="3"/>
          </p:nvPr>
        </p:nvSpPr>
        <p:spPr>
          <a:xfrm>
            <a:off x="4932247" y="307571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IMPROVE CONTROL</a:t>
            </a:r>
            <a:endParaRPr lang="en-US" altLang="en-GB"/>
          </a:p>
        </p:txBody>
      </p:sp>
      <p:sp>
        <p:nvSpPr>
          <p:cNvPr id="511" name="Google Shape;511;p60"/>
          <p:cNvSpPr txBox="1"/>
          <p:nvPr>
            <p:ph type="subTitle" idx="4"/>
          </p:nvPr>
        </p:nvSpPr>
        <p:spPr>
          <a:xfrm>
            <a:off x="5147945" y="1562735"/>
            <a:ext cx="3162300" cy="79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AUGMENT WITH GROWING GRID</a:t>
            </a:r>
            <a:endParaRPr lang="en-US" altLang="en-GB"/>
          </a:p>
        </p:txBody>
      </p:sp>
      <p:sp>
        <p:nvSpPr>
          <p:cNvPr id="513" name="Google Shape;513;p60"/>
          <p:cNvSpPr txBox="1"/>
          <p:nvPr>
            <p:ph type="subTitle" idx="6"/>
          </p:nvPr>
        </p:nvSpPr>
        <p:spPr>
          <a:xfrm flipH="1">
            <a:off x="713348" y="1562510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WEIGHTED COLLAPSE</a:t>
            </a:r>
            <a:endParaRPr lang="en-US" altLang="en-GB"/>
          </a:p>
        </p:txBody>
      </p:sp>
      <p:sp>
        <p:nvSpPr>
          <p:cNvPr id="517" name="Google Shape;517;p60"/>
          <p:cNvSpPr txBox="1"/>
          <p:nvPr>
            <p:ph type="subTitle" idx="13"/>
          </p:nvPr>
        </p:nvSpPr>
        <p:spPr>
          <a:xfrm>
            <a:off x="713225" y="3076297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GENETIC SEARCH</a:t>
            </a:r>
            <a:endParaRPr lang="en-US" altLang="en-GB"/>
          </a:p>
        </p:txBody>
      </p:sp>
      <p:cxnSp>
        <p:nvCxnSpPr>
          <p:cNvPr id="520" name="Google Shape;520;p60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08;p60"/>
          <p:cNvSpPr txBox="1"/>
          <p:nvPr/>
        </p:nvSpPr>
        <p:spPr>
          <a:xfrm>
            <a:off x="828146" y="3510414"/>
            <a:ext cx="3237600" cy="5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Generate levels targeting specific play experience</a:t>
            </a:r>
            <a:endParaRPr lang="en-US" altLang="en-GB"/>
          </a:p>
        </p:txBody>
      </p:sp>
      <p:sp>
        <p:nvSpPr>
          <p:cNvPr id="4" name="Google Shape;508;p60"/>
          <p:cNvSpPr txBox="1"/>
          <p:nvPr/>
        </p:nvSpPr>
        <p:spPr>
          <a:xfrm>
            <a:off x="755756" y="1923549"/>
            <a:ext cx="3237600" cy="5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Assign a weight to each possible state</a:t>
            </a:r>
            <a:endParaRPr lang="en-US" alt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/>
          <p:nvPr/>
        </p:nvSpPr>
        <p:spPr>
          <a:xfrm>
            <a:off x="713105" y="1564700"/>
            <a:ext cx="7134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57"/>
          <p:cNvSpPr/>
          <p:nvPr/>
        </p:nvSpPr>
        <p:spPr>
          <a:xfrm>
            <a:off x="4183065" y="1564700"/>
            <a:ext cx="7773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57"/>
          <p:cNvSpPr/>
          <p:nvPr/>
        </p:nvSpPr>
        <p:spPr>
          <a:xfrm>
            <a:off x="7791705" y="1564700"/>
            <a:ext cx="7773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5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OTHER PCR ALGORITHMS</a:t>
            </a:r>
            <a:endParaRPr lang="en-US" altLang="en-GB"/>
          </a:p>
        </p:txBody>
      </p:sp>
      <p:sp>
        <p:nvSpPr>
          <p:cNvPr id="435" name="Google Shape;435;p57"/>
          <p:cNvSpPr txBox="1"/>
          <p:nvPr>
            <p:ph type="subTitle" idx="5"/>
          </p:nvPr>
        </p:nvSpPr>
        <p:spPr>
          <a:xfrm>
            <a:off x="4959985" y="1564640"/>
            <a:ext cx="2831465" cy="768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Cellular Automata</a:t>
            </a:r>
            <a:endParaRPr lang="en-GB"/>
          </a:p>
        </p:txBody>
      </p:sp>
      <p:cxnSp>
        <p:nvCxnSpPr>
          <p:cNvPr id="437" name="Google Shape;437;p57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7"/>
          <p:cNvSpPr txBox="1"/>
          <p:nvPr>
            <p:ph type="subTitle" idx="4"/>
          </p:nvPr>
        </p:nvSpPr>
        <p:spPr>
          <a:xfrm>
            <a:off x="1426210" y="1564640"/>
            <a:ext cx="2886075" cy="768350"/>
          </a:xfrm>
          <a:prstGeom prst="rect">
            <a:avLst/>
          </a:prstGeom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Model Synthesis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795" y="2859405"/>
            <a:ext cx="2668905" cy="1548130"/>
          </a:xfrm>
          <a:prstGeom prst="rect">
            <a:avLst/>
          </a:prstGeom>
        </p:spPr>
      </p:pic>
      <p:pic>
        <p:nvPicPr>
          <p:cNvPr id="8" name="Picture 7" descr="BarrenTidyClownanemonefish-max-1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635" y="2835275"/>
            <a:ext cx="2837815" cy="1596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 TABLE</a:t>
            </a:r>
            <a:endParaRPr lang="en-US" altLang="en-GB"/>
          </a:p>
        </p:txBody>
      </p:sp>
      <p:cxnSp>
        <p:nvCxnSpPr>
          <p:cNvPr id="865" name="Google Shape;865;p79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66" name="Google Shape;866;p79"/>
          <p:cNvGraphicFramePr/>
          <p:nvPr/>
        </p:nvGraphicFramePr>
        <p:xfrm>
          <a:off x="720000" y="1851660"/>
          <a:ext cx="7703975" cy="3490595"/>
        </p:xfrm>
        <a:graphic>
          <a:graphicData uri="http://schemas.openxmlformats.org/drawingml/2006/table">
            <a:tbl>
              <a:tblPr>
                <a:noFill/>
                <a:tableStyleId>{A8127881-DB57-417C-B506-DED3134FF197}</a:tableStyleId>
              </a:tblPr>
              <a:tblGrid>
                <a:gridCol w="1843405"/>
                <a:gridCol w="1953620"/>
                <a:gridCol w="1953475"/>
                <a:gridCol w="1953475"/>
              </a:tblGrid>
              <a:tr h="4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chemeClr val="dk1"/>
                        </a:solidFill>
                        <a:latin typeface="Oxanium Medium"/>
                        <a:ea typeface="Oxanium Medium"/>
                        <a:cs typeface="Oxanium Medium"/>
                        <a:sym typeface="Oxanium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WFC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MODEL SYNTHESIS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CELLULAR AUTOMATA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SPEED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Marginal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Marginal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V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ery</a:t>
                      </a: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 F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ast</a:t>
                      </a:r>
                      <a:endParaRPr 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 rowSpan="2"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CONTROL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4025">
                <a:tc vMerge="1"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Mediocre</a:t>
                      </a:r>
                      <a:endParaRPr lang="en-US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 rowSpan="2"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DETERMINISM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4025">
                <a:tc vMerge="1"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Mediocre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 txBox="1"/>
          <p:nvPr>
            <p:ph type="title"/>
          </p:nvPr>
        </p:nvSpPr>
        <p:spPr>
          <a:xfrm>
            <a:off x="-1270" y="1563370"/>
            <a:ext cx="9144000" cy="1226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/>
              <a:t>CONCLUSION?</a:t>
            </a:r>
            <a:endParaRPr lang="en-US" altLang="en-GB" sz="7200"/>
          </a:p>
        </p:txBody>
      </p:sp>
      <p:sp>
        <p:nvSpPr>
          <p:cNvPr id="567" name="Google Shape;567;p65"/>
          <p:cNvSpPr txBox="1"/>
          <p:nvPr>
            <p:ph type="subTitle" idx="1"/>
          </p:nvPr>
        </p:nvSpPr>
        <p:spPr>
          <a:xfrm flipH="1">
            <a:off x="1667650" y="2924250"/>
            <a:ext cx="5806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Why WFC?</a:t>
            </a:r>
            <a:endParaRPr lang="en-US" altLang="en-GB"/>
          </a:p>
        </p:txBody>
      </p:sp>
      <p:cxnSp>
        <p:nvCxnSpPr>
          <p:cNvPr id="568" name="Google Shape;568;p65"/>
          <p:cNvCxnSpPr/>
          <p:nvPr/>
        </p:nvCxnSpPr>
        <p:spPr>
          <a:xfrm>
            <a:off x="-19500" y="5395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type="title"/>
          </p:nvPr>
        </p:nvSpPr>
        <p:spPr>
          <a:xfrm>
            <a:off x="1087755" y="981075"/>
            <a:ext cx="6968490" cy="3091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600"/>
              <a:t>THANK YOU!</a:t>
            </a:r>
            <a:endParaRPr lang="en-US" altLang="en-GB" sz="6600"/>
          </a:p>
        </p:txBody>
      </p:sp>
      <p:cxnSp>
        <p:nvCxnSpPr>
          <p:cNvPr id="526" name="Google Shape;526;p61"/>
          <p:cNvCxnSpPr/>
          <p:nvPr/>
        </p:nvCxnSpPr>
        <p:spPr>
          <a:xfrm>
            <a:off x="-19500" y="5395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82"/>
          <p:cNvSpPr txBox="1"/>
          <p:nvPr>
            <p:ph type="body" idx="1"/>
          </p:nvPr>
        </p:nvSpPr>
        <p:spPr>
          <a:xfrm>
            <a:off x="713225" y="1152400"/>
            <a:ext cx="46884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en-GB">
                <a:uFill>
                  <a:noFill/>
                </a:uFill>
              </a:rPr>
              <a:t>My Paper - </a:t>
            </a:r>
            <a:r>
              <a:rPr lang="en-US" altLang="en-GB" i="1">
                <a:uFill>
                  <a:noFill/>
                </a:uFill>
              </a:rPr>
              <a:t>Wave-Function-Collapse-Arcticle</a:t>
            </a:r>
            <a:r>
              <a:rPr lang="en-US" altLang="en-GB">
                <a:uFill>
                  <a:noFill/>
                </a:uFill>
              </a:rPr>
              <a:t> - </a:t>
            </a:r>
            <a:r>
              <a:rPr lang="en-US" altLang="en-GB" b="1">
                <a:solidFill>
                  <a:schemeClr val="tx1"/>
                </a:solidFill>
                <a:uFill>
                  <a:noFill/>
                </a:uFill>
                <a:hlinkClick r:id="rId1" action="ppaction://hlinkfile"/>
              </a:rPr>
              <a:t>https://github.com/Manthee1/Wave-Function-Collapse-Article</a:t>
            </a:r>
            <a:endParaRPr lang="en-US" altLang="en-GB" b="1">
              <a:solidFill>
                <a:schemeClr val="tx1"/>
              </a:solidFill>
              <a:uFill>
                <a:noFill/>
              </a:uFill>
              <a:hlinkClick r:id="rId1" action="ppaction://hlinkfile"/>
            </a:endParaRPr>
          </a:p>
        </p:txBody>
      </p:sp>
      <p:sp>
        <p:nvSpPr>
          <p:cNvPr id="910" name="Google Shape;910;p8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subTitle" idx="1"/>
          </p:nvPr>
        </p:nvSpPr>
        <p:spPr>
          <a:xfrm>
            <a:off x="2752062" y="2608788"/>
            <a:ext cx="36402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can be the part of the presentation where you introduce yourself, write your email…</a:t>
            </a:r>
            <a:endParaRPr lang="en-GB"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2751875" y="1403775"/>
            <a:ext cx="3640200" cy="85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/>
              <a:t>PCG?</a:t>
            </a:r>
            <a:endParaRPr lang="en-US" altLang="en-GB" sz="7200"/>
          </a:p>
        </p:txBody>
      </p:sp>
      <p:cxnSp>
        <p:nvCxnSpPr>
          <p:cNvPr id="306" name="Google Shape;306;p47"/>
          <p:cNvCxnSpPr/>
          <p:nvPr/>
        </p:nvCxnSpPr>
        <p:spPr>
          <a:xfrm>
            <a:off x="-19500" y="460857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47"/>
          <p:cNvSpPr/>
          <p:nvPr/>
        </p:nvSpPr>
        <p:spPr>
          <a:xfrm>
            <a:off x="6520450" y="1403775"/>
            <a:ext cx="26235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47"/>
          <p:cNvSpPr/>
          <p:nvPr/>
        </p:nvSpPr>
        <p:spPr>
          <a:xfrm>
            <a:off x="0" y="1403775"/>
            <a:ext cx="26235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 idx="16"/>
          </p:nvPr>
        </p:nvSpPr>
        <p:spPr>
          <a:xfrm>
            <a:off x="703066" y="307607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4</a:t>
            </a:r>
            <a:endParaRPr lang="en-US" altLang="en-GB" sz="2800"/>
          </a:p>
        </p:txBody>
      </p:sp>
      <p:sp>
        <p:nvSpPr>
          <p:cNvPr id="314" name="Google Shape;314;p48"/>
          <p:cNvSpPr txBox="1"/>
          <p:nvPr>
            <p:ph type="title"/>
          </p:nvPr>
        </p:nvSpPr>
        <p:spPr>
          <a:xfrm>
            <a:off x="703066" y="141928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1</a:t>
            </a:r>
            <a:endParaRPr lang="en-US" altLang="en-GB" sz="2800"/>
          </a:p>
        </p:txBody>
      </p:sp>
      <p:sp>
        <p:nvSpPr>
          <p:cNvPr id="315" name="Google Shape;315;p48"/>
          <p:cNvSpPr txBox="1"/>
          <p:nvPr>
            <p:ph type="title" idx="2"/>
          </p:nvPr>
        </p:nvSpPr>
        <p:spPr>
          <a:xfrm>
            <a:off x="703066" y="1967010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2</a:t>
            </a:r>
            <a:endParaRPr lang="en-US" altLang="en-GB" sz="2800"/>
          </a:p>
        </p:txBody>
      </p:sp>
      <p:sp>
        <p:nvSpPr>
          <p:cNvPr id="316" name="Google Shape;316;p48"/>
          <p:cNvSpPr txBox="1"/>
          <p:nvPr>
            <p:ph type="title" idx="3"/>
          </p:nvPr>
        </p:nvSpPr>
        <p:spPr>
          <a:xfrm>
            <a:off x="703069" y="2521440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3</a:t>
            </a:r>
            <a:endParaRPr lang="en-US" altLang="en-GB" sz="2800"/>
          </a:p>
        </p:txBody>
      </p:sp>
      <p:sp>
        <p:nvSpPr>
          <p:cNvPr id="317" name="Google Shape;317;p48"/>
          <p:cNvSpPr txBox="1"/>
          <p:nvPr>
            <p:ph type="title" idx="4"/>
          </p:nvPr>
        </p:nvSpPr>
        <p:spPr>
          <a:xfrm>
            <a:off x="713225" y="416517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06</a:t>
            </a:r>
            <a:endParaRPr lang="en-GB" sz="2800"/>
          </a:p>
        </p:txBody>
      </p:sp>
      <p:sp>
        <p:nvSpPr>
          <p:cNvPr id="318" name="Google Shape;318;p48"/>
          <p:cNvSpPr txBox="1"/>
          <p:nvPr>
            <p:ph type="subTitle" idx="1"/>
          </p:nvPr>
        </p:nvSpPr>
        <p:spPr>
          <a:xfrm>
            <a:off x="1475565" y="2521475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RESULTS</a:t>
            </a:r>
            <a:endParaRPr lang="en-US" altLang="en-GB"/>
          </a:p>
        </p:txBody>
      </p:sp>
      <p:sp>
        <p:nvSpPr>
          <p:cNvPr id="319" name="Google Shape;319;p48"/>
          <p:cNvSpPr txBox="1"/>
          <p:nvPr>
            <p:ph type="subTitle" idx="5"/>
          </p:nvPr>
        </p:nvSpPr>
        <p:spPr>
          <a:xfrm>
            <a:off x="1485725" y="4165219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 lang="en-GB"/>
          </a:p>
        </p:txBody>
      </p:sp>
      <p:sp>
        <p:nvSpPr>
          <p:cNvPr id="320" name="Google Shape;320;p48"/>
          <p:cNvSpPr txBox="1"/>
          <p:nvPr>
            <p:ph type="subTitle" idx="6"/>
          </p:nvPr>
        </p:nvSpPr>
        <p:spPr>
          <a:xfrm>
            <a:off x="4756065" y="252146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An analysis of the algorithms output</a:t>
            </a:r>
            <a:endParaRPr lang="en-US" altLang="en-GB"/>
          </a:p>
        </p:txBody>
      </p:sp>
      <p:sp>
        <p:nvSpPr>
          <p:cNvPr id="321" name="Google Shape;321;p48"/>
          <p:cNvSpPr txBox="1"/>
          <p:nvPr>
            <p:ph type="subTitle" idx="7"/>
          </p:nvPr>
        </p:nvSpPr>
        <p:spPr>
          <a:xfrm>
            <a:off x="4766225" y="416520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Short summary and reevaluation</a:t>
            </a:r>
            <a:endParaRPr lang="en-US" altLang="en-GB"/>
          </a:p>
        </p:txBody>
      </p:sp>
      <p:sp>
        <p:nvSpPr>
          <p:cNvPr id="322" name="Google Shape;322;p48"/>
          <p:cNvSpPr txBox="1"/>
          <p:nvPr>
            <p:ph type="subTitle" idx="8"/>
          </p:nvPr>
        </p:nvSpPr>
        <p:spPr>
          <a:xfrm>
            <a:off x="1475565" y="1419294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THEORY</a:t>
            </a:r>
            <a:endParaRPr lang="en-US" altLang="en-GB"/>
          </a:p>
        </p:txBody>
      </p:sp>
      <p:sp>
        <p:nvSpPr>
          <p:cNvPr id="323" name="Google Shape;323;p48"/>
          <p:cNvSpPr txBox="1"/>
          <p:nvPr>
            <p:ph type="subTitle" idx="9"/>
          </p:nvPr>
        </p:nvSpPr>
        <p:spPr>
          <a:xfrm>
            <a:off x="1475565" y="1967028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IMPLEMENTATION</a:t>
            </a:r>
            <a:endParaRPr lang="en-US" altLang="en-GB"/>
          </a:p>
        </p:txBody>
      </p:sp>
      <p:sp>
        <p:nvSpPr>
          <p:cNvPr id="324" name="Google Shape;324;p48"/>
          <p:cNvSpPr txBox="1"/>
          <p:nvPr>
            <p:ph type="subTitle" idx="13"/>
          </p:nvPr>
        </p:nvSpPr>
        <p:spPr>
          <a:xfrm>
            <a:off x="4756065" y="141929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Explenation of how WFC works</a:t>
            </a:r>
            <a:endParaRPr lang="en-US" altLang="en-GB"/>
          </a:p>
        </p:txBody>
      </p:sp>
      <p:sp>
        <p:nvSpPr>
          <p:cNvPr id="325" name="Google Shape;325;p48"/>
          <p:cNvSpPr txBox="1"/>
          <p:nvPr>
            <p:ph type="subTitle" idx="14"/>
          </p:nvPr>
        </p:nvSpPr>
        <p:spPr>
          <a:xfrm>
            <a:off x="4756065" y="196702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Simple Implemetation of the algorithm</a:t>
            </a:r>
            <a:endParaRPr lang="en-US" altLang="en-GB"/>
          </a:p>
        </p:txBody>
      </p:sp>
      <p:sp>
        <p:nvSpPr>
          <p:cNvPr id="326" name="Google Shape;326;p48"/>
          <p:cNvSpPr txBox="1"/>
          <p:nvPr>
            <p:ph type="title" idx="15"/>
          </p:nvPr>
        </p:nvSpPr>
        <p:spPr>
          <a:xfrm>
            <a:off x="703066" y="361031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5</a:t>
            </a:r>
            <a:endParaRPr lang="en-US" altLang="en-GB" sz="2800"/>
          </a:p>
        </p:txBody>
      </p:sp>
      <p:sp>
        <p:nvSpPr>
          <p:cNvPr id="327" name="Google Shape;327;p48"/>
          <p:cNvSpPr txBox="1"/>
          <p:nvPr>
            <p:ph type="subTitle" idx="17"/>
          </p:nvPr>
        </p:nvSpPr>
        <p:spPr>
          <a:xfrm>
            <a:off x="1475565" y="3076101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328" name="Google Shape;328;p48"/>
          <p:cNvSpPr txBox="1"/>
          <p:nvPr>
            <p:ph type="subTitle" idx="18"/>
          </p:nvPr>
        </p:nvSpPr>
        <p:spPr>
          <a:xfrm>
            <a:off x="4766225" y="307609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Improvments and modification that can be made</a:t>
            </a:r>
            <a:endParaRPr lang="en-US" altLang="en-GB"/>
          </a:p>
        </p:txBody>
      </p:sp>
      <p:sp>
        <p:nvSpPr>
          <p:cNvPr id="329" name="Google Shape;329;p48"/>
          <p:cNvSpPr txBox="1"/>
          <p:nvPr>
            <p:ph type="subTitle" idx="19"/>
          </p:nvPr>
        </p:nvSpPr>
        <p:spPr>
          <a:xfrm>
            <a:off x="1475565" y="3609680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</a:t>
            </a:r>
            <a:endParaRPr lang="en-US" altLang="en-GB"/>
          </a:p>
        </p:txBody>
      </p:sp>
      <p:sp>
        <p:nvSpPr>
          <p:cNvPr id="330" name="Google Shape;330;p48"/>
          <p:cNvSpPr txBox="1"/>
          <p:nvPr>
            <p:ph type="subTitle" idx="20"/>
          </p:nvPr>
        </p:nvSpPr>
        <p:spPr>
          <a:xfrm>
            <a:off x="4756065" y="3610315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 with other methods</a:t>
            </a:r>
            <a:endParaRPr lang="en-US" altLang="en-GB"/>
          </a:p>
        </p:txBody>
      </p:sp>
      <p:sp>
        <p:nvSpPr>
          <p:cNvPr id="331" name="Google Shape;331;p48"/>
          <p:cNvSpPr txBox="1"/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cxnSp>
        <p:nvCxnSpPr>
          <p:cNvPr id="332" name="Google Shape;332;p48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THEORY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46" name="Google Shape;346;p50"/>
          <p:cNvSpPr txBox="1"/>
          <p:nvPr>
            <p:ph type="subTitle" idx="1"/>
          </p:nvPr>
        </p:nvSpPr>
        <p:spPr>
          <a:xfrm>
            <a:off x="713225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Workings of WFC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THEORY</a:t>
            </a:r>
            <a:endParaRPr lang="en-US" altLang="en-GB" sz="3200"/>
          </a:p>
        </p:txBody>
      </p:sp>
      <p:sp>
        <p:nvSpPr>
          <p:cNvPr id="393" name="Google Shape;393;p53"/>
          <p:cNvSpPr txBox="1"/>
          <p:nvPr>
            <p:ph type="subTitle" idx="1"/>
          </p:nvPr>
        </p:nvSpPr>
        <p:spPr>
          <a:xfrm>
            <a:off x="3256280" y="1923415"/>
            <a:ext cx="2632075" cy="207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 Function Collapse algorithm is</a:t>
            </a:r>
            <a:r>
              <a:rPr lang="en-US" altLang="en-GB"/>
              <a:t> </a:t>
            </a:r>
            <a:r>
              <a:rPr lang="en-GB"/>
              <a:t>a greedy PCG algorithm based on the concept of collapsing a wave function</a:t>
            </a:r>
            <a:r>
              <a:rPr lang="en-US" altLang="en-GB"/>
              <a:t>.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It works by proceduraly “collapsing” a tile to one pattern and updating other affected tiles’s patterns.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cxnSp>
        <p:nvCxnSpPr>
          <p:cNvPr id="395" name="Google Shape;395;p53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53"/>
          <p:cNvSpPr/>
          <p:nvPr/>
        </p:nvSpPr>
        <p:spPr>
          <a:xfrm flipH="1">
            <a:off x="0" y="1285696"/>
            <a:ext cx="9144000" cy="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PROCESS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/>
          <p:cNvGrpSpPr/>
          <p:nvPr/>
        </p:nvGrpSpPr>
        <p:grpSpPr>
          <a:xfrm>
            <a:off x="1290320" y="1995805"/>
            <a:ext cx="6563995" cy="1974850"/>
            <a:chOff x="1992" y="2507"/>
            <a:chExt cx="10337" cy="3110"/>
          </a:xfrm>
        </p:grpSpPr>
        <p:sp>
          <p:nvSpPr>
            <p:cNvPr id="8" name="Text Box 7"/>
            <p:cNvSpPr txBox="1"/>
            <p:nvPr/>
          </p:nvSpPr>
          <p:spPr>
            <a:xfrm>
              <a:off x="2987" y="2507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1</a:t>
              </a:r>
              <a:endParaRPr lang="en-US" sz="2000" b="1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92" y="3143"/>
              <a:ext cx="2490" cy="2457"/>
              <a:chOff x="2028" y="3675"/>
              <a:chExt cx="2490" cy="245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474" y="3675"/>
                <a:ext cx="1598" cy="1619"/>
              </a:xfrm>
              <a:prstGeom prst="rect">
                <a:avLst/>
              </a:prstGeom>
            </p:spPr>
          </p:pic>
          <p:sp>
            <p:nvSpPr>
              <p:cNvPr id="9" name="Text Box 8"/>
              <p:cNvSpPr txBox="1"/>
              <p:nvPr/>
            </p:nvSpPr>
            <p:spPr>
              <a:xfrm>
                <a:off x="2028" y="5408"/>
                <a:ext cx="249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Initialize the super positions</a:t>
                </a:r>
                <a:endParaRPr lang="en-US" sz="12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04" y="3135"/>
              <a:ext cx="2490" cy="2483"/>
              <a:chOff x="4646" y="2518"/>
              <a:chExt cx="2490" cy="24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8" y="2518"/>
                <a:ext cx="1606" cy="1627"/>
              </a:xfrm>
              <a:prstGeom prst="rect">
                <a:avLst/>
              </a:prstGeom>
            </p:spPr>
          </p:pic>
          <p:sp>
            <p:nvSpPr>
              <p:cNvPr id="11" name="Text Box 10"/>
              <p:cNvSpPr txBox="1"/>
              <p:nvPr/>
            </p:nvSpPr>
            <p:spPr>
              <a:xfrm>
                <a:off x="4646" y="4277"/>
                <a:ext cx="249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Collapse a cell with the least entrophy</a:t>
                </a:r>
                <a:endParaRPr lang="en-US" sz="120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208" y="3135"/>
              <a:ext cx="2490" cy="2249"/>
              <a:chOff x="9808" y="5070"/>
              <a:chExt cx="2490" cy="224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2" y="5070"/>
                <a:ext cx="1606" cy="1627"/>
              </a:xfrm>
              <a:prstGeom prst="rect">
                <a:avLst/>
              </a:prstGeom>
            </p:spPr>
          </p:pic>
          <p:sp>
            <p:nvSpPr>
              <p:cNvPr id="15" name="Text Box 14"/>
              <p:cNvSpPr txBox="1"/>
              <p:nvPr/>
            </p:nvSpPr>
            <p:spPr>
              <a:xfrm>
                <a:off x="9808" y="6885"/>
                <a:ext cx="249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Repeat</a:t>
                </a:r>
                <a:endParaRPr lang="en-US" sz="120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839" y="3143"/>
              <a:ext cx="2490" cy="2248"/>
              <a:chOff x="6086" y="4847"/>
              <a:chExt cx="2490" cy="224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" y="4847"/>
                <a:ext cx="1602" cy="1623"/>
              </a:xfrm>
              <a:prstGeom prst="rect">
                <a:avLst/>
              </a:prstGeom>
            </p:spPr>
          </p:pic>
          <p:sp>
            <p:nvSpPr>
              <p:cNvPr id="17" name="Text Box 16"/>
              <p:cNvSpPr txBox="1"/>
              <p:nvPr/>
            </p:nvSpPr>
            <p:spPr>
              <a:xfrm>
                <a:off x="6086" y="6661"/>
                <a:ext cx="249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Results</a:t>
                </a:r>
                <a:endParaRPr lang="en-US" sz="1200"/>
              </a:p>
            </p:txBody>
          </p:sp>
        </p:grpSp>
        <p:sp>
          <p:nvSpPr>
            <p:cNvPr id="18" name="Text Box 17"/>
            <p:cNvSpPr txBox="1"/>
            <p:nvPr/>
          </p:nvSpPr>
          <p:spPr>
            <a:xfrm>
              <a:off x="5601" y="251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2</a:t>
              </a:r>
              <a:endParaRPr lang="en-US" sz="2000" b="1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8215" y="251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3</a:t>
              </a:r>
              <a:endParaRPr lang="en-US" sz="2000" b="1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0829" y="253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4</a:t>
              </a:r>
              <a:endParaRPr lang="en-US" sz="20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55"/>
          <p:cNvGrpSpPr/>
          <p:nvPr/>
        </p:nvGrpSpPr>
        <p:grpSpPr>
          <a:xfrm flipH="1">
            <a:off x="0" y="1403775"/>
            <a:ext cx="9144125" cy="855300"/>
            <a:chOff x="0" y="1403775"/>
            <a:chExt cx="9144125" cy="855300"/>
          </a:xfrm>
        </p:grpSpPr>
        <p:sp>
          <p:nvSpPr>
            <p:cNvPr id="409" name="Google Shape;409;p55"/>
            <p:cNvSpPr/>
            <p:nvPr/>
          </p:nvSpPr>
          <p:spPr>
            <a:xfrm>
              <a:off x="0" y="1403775"/>
              <a:ext cx="713400" cy="85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2626325" y="1403775"/>
              <a:ext cx="6517800" cy="8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11" name="Google Shape;411;p55"/>
          <p:cNvCxnSpPr/>
          <p:nvPr/>
        </p:nvCxnSpPr>
        <p:spPr>
          <a:xfrm>
            <a:off x="-19500" y="38379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IMPLMENTATION</a:t>
            </a:r>
            <a:endParaRPr lang="en-US" altLang="en-GB"/>
          </a:p>
        </p:txBody>
      </p:sp>
      <p:sp>
        <p:nvSpPr>
          <p:cNvPr id="413" name="Google Shape;413;p55"/>
          <p:cNvSpPr txBox="1"/>
          <p:nvPr>
            <p:ph type="title" idx="2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14" name="Google Shape;414;p5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subTitle" idx="1"/>
          </p:nvPr>
        </p:nvSpPr>
        <p:spPr>
          <a:xfrm>
            <a:off x="395781" y="1303770"/>
            <a:ext cx="3756600" cy="396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The algorithm is very simple and straightforward</a:t>
            </a:r>
            <a:endParaRPr lang="en-GB"/>
          </a:p>
        </p:txBody>
      </p:sp>
      <p:sp>
        <p:nvSpPr>
          <p:cNvPr id="423" name="Google Shape;423;p5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IMPLEMENTATION</a:t>
            </a:r>
            <a:endParaRPr lang="en-US" altLang="en-GB"/>
          </a:p>
        </p:txBody>
      </p:sp>
      <p:cxnSp>
        <p:nvCxnSpPr>
          <p:cNvPr id="424" name="Google Shape;424;p56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21;p56"/>
          <p:cNvSpPr txBox="1"/>
          <p:nvPr/>
        </p:nvSpPr>
        <p:spPr>
          <a:xfrm>
            <a:off x="4572000" y="1419225"/>
            <a:ext cx="4345305" cy="1150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1400">
                <a:sym typeface="+mn-ea"/>
              </a:rPr>
              <a:t>FEATURES A</a:t>
            </a:r>
            <a:r>
              <a:rPr lang="en-US" altLang="en-GB">
                <a:sym typeface="+mn-ea"/>
              </a:rPr>
              <a:t> </a:t>
            </a:r>
            <a:endParaRPr lang="en-US" altLang="en-GB"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b="1"/>
              <a:t>SEMI-AUTO RULE SYSTEM</a:t>
            </a:r>
            <a:endParaRPr lang="en-US" alt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GB"/>
          </a:p>
        </p:txBody>
      </p:sp>
      <p:sp>
        <p:nvSpPr>
          <p:cNvPr id="13" name="Google Shape;425;p56"/>
          <p:cNvSpPr/>
          <p:nvPr/>
        </p:nvSpPr>
        <p:spPr>
          <a:xfrm flipH="1">
            <a:off x="4572000" y="2139315"/>
            <a:ext cx="4146550" cy="7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" name="Picture 13" descr="tile_rotation_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2715260"/>
            <a:ext cx="2990850" cy="59817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711700" y="3435350"/>
            <a:ext cx="3477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Tile relation configurations can be specified with only 4 numbers 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8040" y="1851660"/>
            <a:ext cx="2663190" cy="2801620"/>
            <a:chOff x="1304" y="2916"/>
            <a:chExt cx="4194" cy="4412"/>
          </a:xfrm>
        </p:grpSpPr>
        <p:sp>
          <p:nvSpPr>
            <p:cNvPr id="16" name="Rectangles 15"/>
            <p:cNvSpPr/>
            <p:nvPr/>
          </p:nvSpPr>
          <p:spPr>
            <a:xfrm>
              <a:off x="1304" y="2916"/>
              <a:ext cx="4195" cy="4413"/>
            </a:xfrm>
            <a:prstGeom prst="rect">
              <a:avLst/>
            </a:prstGeom>
            <a:ln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8" name="Picture 17" descr="model_loop_diagra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" y="3034"/>
              <a:ext cx="3595" cy="4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RESULTS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UI/UX in Webpage Design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1732</Words>
  <Application>WPS Presentation</Application>
  <PresentationFormat/>
  <Paragraphs>202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Arial</vt:lpstr>
      <vt:lpstr>Space Mono</vt:lpstr>
      <vt:lpstr>Alma Mono Thin</vt:lpstr>
      <vt:lpstr>Roboto Condensed</vt:lpstr>
      <vt:lpstr>Prompt</vt:lpstr>
      <vt:lpstr>Syncopate</vt:lpstr>
      <vt:lpstr>Do Hyeon</vt:lpstr>
      <vt:lpstr>Roboto Condensed</vt:lpstr>
      <vt:lpstr>Microsoft YaHei</vt:lpstr>
      <vt:lpstr>Arial Unicode MS</vt:lpstr>
      <vt:lpstr>Oxanium Medium</vt:lpstr>
      <vt:lpstr>Computer Science &amp; Mathematics Major for College: UI/UX in Webpage Design by Slidesgo</vt:lpstr>
      <vt:lpstr>Wave Function Collapse Algorithm</vt:lpstr>
      <vt:lpstr>PCG?</vt:lpstr>
      <vt:lpstr>TABLE OF CONTENTS</vt:lpstr>
      <vt:lpstr>01</vt:lpstr>
      <vt:lpstr>THEORY</vt:lpstr>
      <vt:lpstr>PROCESS</vt:lpstr>
      <vt:lpstr>02</vt:lpstr>
      <vt:lpstr>IMPLEMENTATION</vt:lpstr>
      <vt:lpstr>03</vt:lpstr>
      <vt:lpstr>ROAD</vt:lpstr>
      <vt:lpstr>CIRCUIT BOARD</vt:lpstr>
      <vt:lpstr>04</vt:lpstr>
      <vt:lpstr>MODIFICATIONS</vt:lpstr>
      <vt:lpstr>05</vt:lpstr>
      <vt:lpstr>OTHER PCR ALGORITHMS</vt:lpstr>
      <vt:lpstr>COMPARISON TABLE</vt:lpstr>
      <vt:lpstr>CONCLUSION?</vt:lpstr>
      <vt:lpstr>THANK YOU!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Function Collapse Algorithm</dc:title>
  <dc:creator/>
  <cp:lastModifiedBy>l0lix</cp:lastModifiedBy>
  <cp:revision>10</cp:revision>
  <dcterms:created xsi:type="dcterms:W3CDTF">2022-11-27T16:00:04Z</dcterms:created>
  <dcterms:modified xsi:type="dcterms:W3CDTF">2022-11-27T16:00:04Z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